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98" r:id="rId5"/>
    <p:sldId id="283" r:id="rId6"/>
    <p:sldId id="297" r:id="rId7"/>
    <p:sldId id="304" r:id="rId8"/>
    <p:sldId id="303" r:id="rId9"/>
    <p:sldId id="306" r:id="rId10"/>
    <p:sldId id="305" r:id="rId11"/>
    <p:sldId id="307" r:id="rId12"/>
    <p:sldId id="308" r:id="rId13"/>
    <p:sldId id="311" r:id="rId14"/>
    <p:sldId id="309" r:id="rId15"/>
    <p:sldId id="31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73A0DAA-6AF3-43AB-8588-CEC1D06C72B9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11" autoAdjust="0"/>
    <p:restoredTop sz="94712" autoAdjust="0"/>
  </p:normalViewPr>
  <p:slideViewPr>
    <p:cSldViewPr snapToGrid="0">
      <p:cViewPr varScale="1">
        <p:scale>
          <a:sx n="102" d="100"/>
          <a:sy n="102" d="100"/>
        </p:scale>
        <p:origin x="384" y="108"/>
      </p:cViewPr>
      <p:guideLst/>
    </p:cSldViewPr>
  </p:slideViewPr>
  <p:outlineViewPr>
    <p:cViewPr>
      <p:scale>
        <a:sx n="33" d="100"/>
        <a:sy n="33" d="100"/>
      </p:scale>
      <p:origin x="0" y="-94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77DB-935E-4A0A-947A-D283B9F9F452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EC30E-1A71-4188-9BE7-E2A64929A436}" type="datetimeFigureOut">
              <a:rPr lang="en-US" noProof="0" smtClean="0"/>
              <a:t>9/26/2024</a:t>
            </a:fld>
            <a:endParaRPr lang="en-US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0193B-564F-4854-8A52-728F3FB19C85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Ask</a:t>
            </a:r>
            <a:r>
              <a:rPr lang="en-US" baseline="0" dirty="0"/>
              <a:t> for a volunteer to assess what you get.  Talk about own volunteer service and </a:t>
            </a:r>
            <a:r>
              <a:rPr lang="en-US" baseline="0"/>
              <a:t>experiences.  </a:t>
            </a:r>
            <a:r>
              <a:rPr lang="en-US"/>
              <a:t>Volunteers- </a:t>
            </a:r>
            <a:r>
              <a:rPr lang="en-US" dirty="0"/>
              <a:t>everyone is different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2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71367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Its easy</a:t>
            </a:r>
            <a:r>
              <a:rPr lang="en-US" baseline="0" dirty="0"/>
              <a:t> to get into a rut and sit in the same place and only interact with the same people.  One thing that we have tried is asking people to sit in a new spot.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3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1547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Different</a:t>
            </a:r>
            <a:r>
              <a:rPr lang="en-US" baseline="0" dirty="0"/>
              <a:t> people need different levels of support and mentorship.  A hard part of mentoring is giving up or giving over.  Sometimes we want it done our way and the person has a different idea.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5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76794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of us have different times</a:t>
            </a:r>
            <a:r>
              <a:rPr lang="en-US" baseline="0" dirty="0"/>
              <a:t> in our lives when we can do more or we can’t.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6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59401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US" noProof="0"/>
              <a:t>Click to edit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Click to edit Master subtitle style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2000"/>
            <a:ext cx="5472000" cy="468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511250"/>
            <a:ext cx="5472113" cy="4680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360000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511476"/>
            <a:ext cx="3600450" cy="467924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511475"/>
            <a:ext cx="3600450" cy="467925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16000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512000"/>
            <a:ext cx="2160588" cy="467925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512000"/>
            <a:ext cx="2160588" cy="467925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507535"/>
            <a:ext cx="2160588" cy="467925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507535"/>
            <a:ext cx="2160588" cy="468371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US" noProof="0"/>
              <a:t>Click to edit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Click to edit Master subtitle style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57760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/>
          <a:lstStyle>
            <a:lvl1pPr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noProof="0"/>
              <a:t>Click to edit section divider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4B95064-E6BF-43CD-ACBD-6363E8D9BF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114627"/>
            <a:ext cx="5956300" cy="1095056"/>
          </a:xfrm>
          <a:solidFill>
            <a:schemeClr val="tx1">
              <a:alpha val="80000"/>
            </a:schemeClr>
          </a:solidFill>
        </p:spPr>
        <p:txBody>
          <a:bodyPr vert="horz" lIns="252000" tIns="180000" rIns="180000" bIns="180000" rtlCol="0">
            <a:noAutofit/>
          </a:bodyPr>
          <a:lstStyle>
            <a:lvl1pPr marL="0" indent="0" algn="l">
              <a:buNone/>
              <a:defRPr lang="en-US">
                <a:solidFill>
                  <a:schemeClr val="bg1"/>
                </a:solidFill>
              </a:defRPr>
            </a:lvl1pPr>
          </a:lstStyle>
          <a:p>
            <a:pPr marL="266700" lvl="0" indent="-26670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25637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008000"/>
            <a:ext cx="11328000" cy="5183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76207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E1E0B79-3CC8-4DCF-8AEC-AC43BC9A30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1886" y="1007250"/>
            <a:ext cx="5460114" cy="5169713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5546508-E26C-46CD-8939-D20E71BF4E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999" y="1007250"/>
            <a:ext cx="5448115" cy="5169713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55533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Rectangle 10" descr="Accent block left">
            <a:extLst>
              <a:ext uri="{FF2B5EF4-FFF2-40B4-BE49-F238E27FC236}">
                <a16:creationId xmlns:a16="http://schemas.microsoft.com/office/drawing/2014/main" id="{48A1A904-FE62-4BE3-BAE9-0EEAE7B1E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800" y="1016231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2" name="Rectangle 11" descr="Accent bar right&#10;">
            <a:extLst>
              <a:ext uri="{FF2B5EF4-FFF2-40B4-BE49-F238E27FC236}">
                <a16:creationId xmlns:a16="http://schemas.microsoft.com/office/drawing/2014/main" id="{3E8A46E0-47C2-4441-B7DD-F621A80F1F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99887" y="1016231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902C307-6561-4E11-9899-1F34830AE8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800" y="1224128"/>
            <a:ext cx="5448115" cy="3587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CD73439B-6B1B-47C5-B2B0-409015FB33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2086" y="1224128"/>
            <a:ext cx="5447914" cy="3587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12AC6878-44C6-4445-A225-70C0DC482E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99886" y="1955731"/>
            <a:ext cx="5447914" cy="4233932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6D675DA8-374F-4915-973A-53612A41FF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1800" y="1943031"/>
            <a:ext cx="5447914" cy="4246632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53150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3932037" cy="1411276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Rectangle 10" descr="Accent block left">
            <a:extLst>
              <a:ext uri="{FF2B5EF4-FFF2-40B4-BE49-F238E27FC236}">
                <a16:creationId xmlns:a16="http://schemas.microsoft.com/office/drawing/2014/main" id="{48A1A904-FE62-4BE3-BAE9-0EEAE7B1E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800" y="1892926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5B68CA9-AC4C-4D15-9BA1-A9F1AC560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8816" y="432001"/>
            <a:ext cx="6971184" cy="54290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29B24D8A-D8A5-4F57-A260-A4CF75FCB3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200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14327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3932037" cy="1411276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Rectangle 10" descr="Accent block left">
            <a:extLst>
              <a:ext uri="{FF2B5EF4-FFF2-40B4-BE49-F238E27FC236}">
                <a16:creationId xmlns:a16="http://schemas.microsoft.com/office/drawing/2014/main" id="{48A1A904-FE62-4BE3-BAE9-0EEAE7B1E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800" y="1892926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E50A411-2E68-4F4D-B4BC-62E87C6336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200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2FBF39A8-0BD5-48FD-9993-F595D4F727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88816" y="432001"/>
            <a:ext cx="6971184" cy="54290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40633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</a:t>
            </a:r>
            <a:br>
              <a:rPr lang="en-US" noProof="0" dirty="0"/>
            </a:br>
            <a:r>
              <a:rPr lang="en-US" noProof="0" dirty="0"/>
              <a:t>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5700" y="2204792"/>
            <a:ext cx="5956300" cy="1944000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US" noProof="0"/>
              <a:t>Click to edit section divider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5700" y="41488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524778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371590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3CF994-8B2C-443F-B695-7378DD360D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DB3A426-6D4A-4D91-ACD6-A2C25BAE44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64370" y="2033588"/>
            <a:ext cx="8863262" cy="2790825"/>
          </a:xfrm>
        </p:spPr>
        <p:txBody>
          <a:bodyPr anchor="ctr"/>
          <a:lstStyle>
            <a:lvl1pPr marL="0" indent="0" algn="ctr">
              <a:buNone/>
              <a:defRPr sz="6000"/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72436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00433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er Slide 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11412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</a:t>
            </a:r>
            <a:br>
              <a:rPr lang="en-US" noProof="0" dirty="0"/>
            </a:br>
            <a:r>
              <a:rPr lang="en-US" noProof="0" dirty="0"/>
              <a:t>your Photo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/>
          <a:lstStyle>
            <a:lvl1pPr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noProof="0"/>
              <a:t>Click to edit section divider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107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252000" tIns="180000" rIns="180000" bIns="18000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8285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1800" y="3802899"/>
            <a:ext cx="4648200" cy="985000"/>
          </a:xfrm>
          <a:solidFill>
            <a:schemeClr val="bg1"/>
          </a:solidFill>
        </p:spPr>
        <p:txBody>
          <a:bodyPr lIns="180000" tIns="180000" rIns="180000" bIns="180000"/>
          <a:lstStyle>
            <a:lvl1pPr algn="r"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11800" y="4787900"/>
            <a:ext cx="464820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2668686"/>
            <a:ext cx="5472000" cy="2999426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08F53F-6AA2-4060-904A-BC90211DC043}"/>
              </a:ext>
            </a:extLst>
          </p:cNvPr>
          <p:cNvSpPr/>
          <p:nvPr userDrawn="1"/>
        </p:nvSpPr>
        <p:spPr>
          <a:xfrm>
            <a:off x="9348588" y="3700775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100" y="1869795"/>
            <a:ext cx="6641900" cy="1124345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/>
          <a:lstStyle>
            <a:lvl1pPr algn="l"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8334" y="2994141"/>
            <a:ext cx="6641626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3763648"/>
            <a:ext cx="5472000" cy="242835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5285E0-8F27-49C4-AADF-92A3B72D41FD}"/>
              </a:ext>
            </a:extLst>
          </p:cNvPr>
          <p:cNvSpPr/>
          <p:nvPr userDrawn="1"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B86123-11E5-BFFB-340B-037AF4B802F9}"/>
              </a:ext>
            </a:extLst>
          </p:cNvPr>
          <p:cNvSpPr/>
          <p:nvPr userDrawn="1"/>
        </p:nvSpPr>
        <p:spPr>
          <a:xfrm>
            <a:off x="9775824" y="6331404"/>
            <a:ext cx="1984136" cy="5265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89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mparison Left Placeholder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2307689"/>
            <a:ext cx="5472000" cy="3600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815037"/>
            <a:ext cx="5472000" cy="337696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mparison Left Placeholder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2308214"/>
            <a:ext cx="5472000" cy="358775"/>
          </a:xfrm>
        </p:spPr>
        <p:txBody>
          <a:bodyPr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812214"/>
            <a:ext cx="5472113" cy="337903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0" name="Rectangle 9" descr="Accent block left">
            <a:extLst>
              <a:ext uri="{FF2B5EF4-FFF2-40B4-BE49-F238E27FC236}">
                <a16:creationId xmlns:a16="http://schemas.microsoft.com/office/drawing/2014/main" id="{BBC0CAF5-0DE6-4BEA-824E-124A54A76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800" y="2100317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1" name="Rectangle 10" descr="Accent bar right&#10;">
            <a:extLst>
              <a:ext uri="{FF2B5EF4-FFF2-40B4-BE49-F238E27FC236}">
                <a16:creationId xmlns:a16="http://schemas.microsoft.com/office/drawing/2014/main" id="{ED008080-B2F5-441A-8B15-30AE86BBF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99887" y="2100317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637135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5359400"/>
            <a:ext cx="5664000" cy="565899"/>
          </a:xfrm>
          <a:solidFill>
            <a:schemeClr val="tx1"/>
          </a:solidFill>
        </p:spPr>
        <p:txBody>
          <a:bodyPr lIns="180000" tIns="180000" rIns="180000" bIns="180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Enter your caption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F8E7C83-06D7-4C5B-85B7-0E5713B4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102" cy="6804025"/>
          </a:xfrm>
          <a:solidFill>
            <a:schemeClr val="bg1">
              <a:lumMod val="85000"/>
            </a:schemeClr>
          </a:solidFill>
        </p:spPr>
        <p:txBody>
          <a:bodyPr tIns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0" y="2798354"/>
            <a:ext cx="3733800" cy="1013684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US" noProof="0"/>
              <a:t>Thank You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8200" y="3957705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306722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Phone Number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8200" y="4655739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Email or Social Media Handle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58200" y="5004756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Company Website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8458200" y="2685912"/>
            <a:ext cx="3733800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49663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EB0D177-9AA4-42F4-9CD7-CD206217CA6D}"/>
              </a:ext>
            </a:extLst>
          </p:cNvPr>
          <p:cNvSpPr/>
          <p:nvPr userDrawn="1"/>
        </p:nvSpPr>
        <p:spPr>
          <a:xfrm>
            <a:off x="9780101" y="6371351"/>
            <a:ext cx="1979897" cy="431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825DB53-D610-4A40-AFDC-EBC47DB613CE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C2B9A6A4-83D0-40B1-8B15-964C84BF0705}"/>
              </a:ext>
            </a:extLst>
          </p:cNvPr>
          <p:cNvSpPr/>
          <p:nvPr userDrawn="1"/>
        </p:nvSpPr>
        <p:spPr>
          <a:xfrm>
            <a:off x="0" y="6371351"/>
            <a:ext cx="9780102" cy="432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noProof="0"/>
              <a:t>Click to edit page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FDC6F9-37F9-4E25-AECA-D307B8421C73}"/>
              </a:ext>
            </a:extLst>
          </p:cNvPr>
          <p:cNvSpPr txBox="1"/>
          <p:nvPr userDrawn="1"/>
        </p:nvSpPr>
        <p:spPr>
          <a:xfrm>
            <a:off x="10243100" y="6422491"/>
            <a:ext cx="1053900" cy="380860"/>
          </a:xfrm>
          <a:prstGeom prst="rect">
            <a:avLst/>
          </a:prstGeom>
          <a:noFill/>
        </p:spPr>
        <p:txBody>
          <a:bodyPr wrap="square" tIns="108000" bIns="0" rtlCol="0" anchor="ctr">
            <a:spAutoFit/>
          </a:bodyPr>
          <a:lstStyle/>
          <a:p>
            <a:pPr algn="r">
              <a:lnSpc>
                <a:spcPts val="1000"/>
              </a:lnSpc>
            </a:pPr>
            <a:r>
              <a:rPr lang="en-US" sz="2500" b="1" i="0" spc="-100" baseline="0" noProof="0" dirty="0">
                <a:solidFill>
                  <a:schemeClr val="accent1"/>
                </a:solidFill>
                <a:latin typeface="+mj-lt"/>
              </a:rPr>
              <a:t>TREY</a:t>
            </a:r>
            <a:r>
              <a:rPr lang="en-US" sz="1600" b="1" i="0" spc="-100" baseline="0" noProof="0" dirty="0">
                <a:solidFill>
                  <a:schemeClr val="accent1"/>
                </a:solidFill>
                <a:latin typeface="+mj-lt"/>
              </a:rPr>
              <a:t> </a:t>
            </a:r>
            <a:br>
              <a:rPr lang="en-US" sz="1600" b="1" i="0" spc="-100" baseline="0" noProof="0" dirty="0">
                <a:solidFill>
                  <a:schemeClr val="accent1"/>
                </a:solidFill>
                <a:latin typeface="+mj-lt"/>
              </a:rPr>
            </a:br>
            <a:r>
              <a:rPr lang="en-US" sz="1200" b="0" i="0" spc="14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research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C39664-EB8B-4A32-915A-D4308F79277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B49670D-8F18-44A8-B217-67B412095C0D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30FA059-EC32-4FFF-9673-48849B2FA43A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6371351"/>
            <a:ext cx="12191999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8" r:id="rId4"/>
    <p:sldLayoutId id="2147483666" r:id="rId5"/>
    <p:sldLayoutId id="2147483659" r:id="rId6"/>
    <p:sldLayoutId id="2147483660" r:id="rId7"/>
    <p:sldLayoutId id="2147483664" r:id="rId8"/>
    <p:sldLayoutId id="2147483650" r:id="rId9"/>
    <p:sldLayoutId id="2147483652" r:id="rId10"/>
    <p:sldLayoutId id="2147483656" r:id="rId11"/>
    <p:sldLayoutId id="2147483657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3" r:id="rId18"/>
    <p:sldLayoutId id="2147483674" r:id="rId19"/>
    <p:sldLayoutId id="2147483654" r:id="rId20"/>
    <p:sldLayoutId id="2147483655" r:id="rId21"/>
    <p:sldLayoutId id="2147483675" r:id="rId22"/>
    <p:sldLayoutId id="2147483672" r:id="rId2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svg"/><Relationship Id="rId11" Type="http://schemas.openxmlformats.org/officeDocument/2006/relationships/hyperlink" Target="mailto:Elizabeth.kirts@hsc.Utah.edu" TargetMode="External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Hands coming together in circle">
            <a:extLst>
              <a:ext uri="{FF2B5EF4-FFF2-40B4-BE49-F238E27FC236}">
                <a16:creationId xmlns:a16="http://schemas.microsoft.com/office/drawing/2014/main" id="{AA8A1CBA-9BB5-2246-9F4B-98EAD7C9015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2513" y="1448248"/>
            <a:ext cx="8991600" cy="1261295"/>
          </a:xfrm>
        </p:spPr>
        <p:txBody>
          <a:bodyPr/>
          <a:lstStyle/>
          <a:p>
            <a:r>
              <a:rPr lang="en-US" dirty="0"/>
              <a:t>Time, Talent, and Passion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3358" y="2698234"/>
            <a:ext cx="3080850" cy="580921"/>
          </a:xfrm>
        </p:spPr>
        <p:txBody>
          <a:bodyPr/>
          <a:lstStyle/>
          <a:p>
            <a:r>
              <a:rPr lang="en-US" dirty="0"/>
              <a:t>Our Faith Moves Mountains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6C1DE0A-7865-466B-B5D7-781C92357026}"/>
              </a:ext>
            </a:extLst>
          </p:cNvPr>
          <p:cNvSpPr txBox="1"/>
          <p:nvPr/>
        </p:nvSpPr>
        <p:spPr>
          <a:xfrm>
            <a:off x="9965225" y="3096239"/>
            <a:ext cx="1921973" cy="2263491"/>
          </a:xfrm>
          <a:prstGeom prst="rect">
            <a:avLst/>
          </a:prstGeom>
          <a:noFill/>
        </p:spPr>
        <p:txBody>
          <a:bodyPr wrap="square" tIns="108000" bIns="0" rtlCol="0" anchor="ctr">
            <a:spAutoFit/>
          </a:bodyPr>
          <a:lstStyle/>
          <a:p>
            <a:pPr algn="ctr"/>
            <a:r>
              <a:rPr lang="en-US" sz="2800" b="1" spc="-1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Utah</a:t>
            </a:r>
          </a:p>
          <a:p>
            <a:pPr algn="ctr"/>
            <a:r>
              <a:rPr lang="en-US" sz="2800" b="1" i="0" spc="-1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Catholic</a:t>
            </a:r>
          </a:p>
          <a:p>
            <a:pPr algn="ctr"/>
            <a:r>
              <a:rPr lang="en-US" sz="2800" b="1" spc="-1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Conference</a:t>
            </a:r>
          </a:p>
          <a:p>
            <a:pPr algn="ctr"/>
            <a:endParaRPr lang="en-US" sz="2800" b="1" spc="-1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ctr"/>
            <a:r>
              <a:rPr lang="en-US" sz="2800" b="1" i="0" spc="-1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Se</a:t>
            </a:r>
            <a:r>
              <a:rPr lang="en-US" sz="2800" b="1" spc="-1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pt 2024</a:t>
            </a:r>
            <a:endParaRPr lang="en-US" sz="2800" b="0" i="0" spc="140" baseline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/>
        </p:nvSpPr>
        <p:spPr>
          <a:xfrm>
            <a:off x="6233746" y="5562040"/>
            <a:ext cx="3535384" cy="486649"/>
          </a:xfrm>
          <a:prstGeom prst="rect">
            <a:avLst/>
          </a:prstGeom>
          <a:solidFill>
            <a:schemeClr val="bg1"/>
          </a:solidFill>
        </p:spPr>
        <p:txBody>
          <a:bodyPr vert="horz" lIns="180000" tIns="180000" rIns="180000" bIns="18000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Chuck Grahmann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/>
        </p:nvSpPr>
        <p:spPr>
          <a:xfrm>
            <a:off x="6233746" y="6048691"/>
            <a:ext cx="3535384" cy="751254"/>
          </a:xfrm>
          <a:prstGeom prst="rect">
            <a:avLst/>
          </a:prstGeo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96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763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cap="none" dirty="0"/>
              <a:t>St Thomas More Parishioner, CFU Board member, Proud Papa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54FDAC-C946-4141-AF00-5D9AFDBC0064}"/>
              </a:ext>
            </a:extLst>
          </p:cNvPr>
          <p:cNvSpPr txBox="1"/>
          <p:nvPr/>
        </p:nvSpPr>
        <p:spPr>
          <a:xfrm>
            <a:off x="224586" y="5512976"/>
            <a:ext cx="289228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/>
              <a:t>Elizabeth Kirts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7ECAB8-90FC-4848-875B-811E5A305F8B}"/>
              </a:ext>
            </a:extLst>
          </p:cNvPr>
          <p:cNvSpPr txBox="1"/>
          <p:nvPr/>
        </p:nvSpPr>
        <p:spPr>
          <a:xfrm>
            <a:off x="224587" y="6106385"/>
            <a:ext cx="2892286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St Thomas More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Parish Council President</a:t>
            </a:r>
          </a:p>
        </p:txBody>
      </p:sp>
    </p:spTree>
    <p:extLst>
      <p:ext uri="{BB962C8B-B14F-4D97-AF65-F5344CB8AC3E}">
        <p14:creationId xmlns:p14="http://schemas.microsoft.com/office/powerpoint/2010/main" val="3989923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8100" y="1869795"/>
            <a:ext cx="6641900" cy="1124345"/>
          </a:xfrm>
        </p:spPr>
        <p:txBody>
          <a:bodyPr/>
          <a:lstStyle/>
          <a:p>
            <a:r>
              <a:rPr lang="en-US" dirty="0"/>
              <a:t>Passion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Do what you love and have fun!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Volunteering is inherently rewarding</a:t>
            </a:r>
          </a:p>
          <a:p>
            <a:pPr marL="0" indent="0">
              <a:buNone/>
            </a:pPr>
            <a:r>
              <a:rPr lang="en-US" sz="2400" dirty="0"/>
              <a:t>Make it a labor of love</a:t>
            </a:r>
          </a:p>
          <a:p>
            <a:pPr marL="0" indent="0">
              <a:buNone/>
            </a:pPr>
            <a:r>
              <a:rPr lang="en-US" sz="2400" dirty="0"/>
              <a:t>Have fun</a:t>
            </a:r>
          </a:p>
          <a:p>
            <a:pPr marL="0" indent="0">
              <a:buNone/>
            </a:pPr>
            <a:r>
              <a:rPr lang="en-US" sz="2400" dirty="0"/>
              <a:t>Change it up every few years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896791-F640-B472-FDA5-FAD4D07FDF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73" y="714620"/>
            <a:ext cx="4982304" cy="335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844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Hands coming together in circle">
            <a:extLst>
              <a:ext uri="{FF2B5EF4-FFF2-40B4-BE49-F238E27FC236}">
                <a16:creationId xmlns:a16="http://schemas.microsoft.com/office/drawing/2014/main" id="{AA8A1CBA-9BB5-2246-9F4B-98EAD7C9015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5600" y="1226093"/>
            <a:ext cx="8991600" cy="1261295"/>
          </a:xfrm>
        </p:spPr>
        <p:txBody>
          <a:bodyPr/>
          <a:lstStyle/>
          <a:p>
            <a:r>
              <a:rPr lang="en-US" dirty="0"/>
              <a:t>Time, Talent and Passion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7924" y="2476079"/>
            <a:ext cx="2582008" cy="434767"/>
          </a:xfrm>
        </p:spPr>
        <p:txBody>
          <a:bodyPr anchor="ctr"/>
          <a:lstStyle/>
          <a:p>
            <a:pPr algn="l"/>
            <a:r>
              <a:rPr lang="en-US" dirty="0"/>
              <a:t>Welcoming</a:t>
            </a:r>
          </a:p>
        </p:txBody>
      </p:sp>
      <p:sp>
        <p:nvSpPr>
          <p:cNvPr id="2" name="Subtitle 3">
            <a:extLst>
              <a:ext uri="{FF2B5EF4-FFF2-40B4-BE49-F238E27FC236}">
                <a16:creationId xmlns:a16="http://schemas.microsoft.com/office/drawing/2014/main" id="{1C07D8C1-41A0-4E90-2DC6-173287E60E9C}"/>
              </a:ext>
            </a:extLst>
          </p:cNvPr>
          <p:cNvSpPr txBox="1">
            <a:spLocks/>
          </p:cNvSpPr>
          <p:nvPr/>
        </p:nvSpPr>
        <p:spPr>
          <a:xfrm>
            <a:off x="3897924" y="2993485"/>
            <a:ext cx="2582008" cy="434767"/>
          </a:xfrm>
          <a:prstGeom prst="rect">
            <a:avLst/>
          </a:prstGeo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 anchor="ctr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ZA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The new opportunity</a:t>
            </a:r>
          </a:p>
        </p:txBody>
      </p:sp>
      <p:sp>
        <p:nvSpPr>
          <p:cNvPr id="5" name="Subtitle 3">
            <a:extLst>
              <a:ext uri="{FF2B5EF4-FFF2-40B4-BE49-F238E27FC236}">
                <a16:creationId xmlns:a16="http://schemas.microsoft.com/office/drawing/2014/main" id="{97524017-3D38-F0E2-8EB8-65E2A41E5C01}"/>
              </a:ext>
            </a:extLst>
          </p:cNvPr>
          <p:cNvSpPr txBox="1">
            <a:spLocks/>
          </p:cNvSpPr>
          <p:nvPr/>
        </p:nvSpPr>
        <p:spPr>
          <a:xfrm>
            <a:off x="3897924" y="3510891"/>
            <a:ext cx="2582008" cy="434767"/>
          </a:xfrm>
          <a:prstGeom prst="rect">
            <a:avLst/>
          </a:prstGeo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 anchor="ctr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ZA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Assign a mentor</a:t>
            </a:r>
          </a:p>
        </p:txBody>
      </p:sp>
      <p:sp>
        <p:nvSpPr>
          <p:cNvPr id="6" name="Subtitle 3">
            <a:extLst>
              <a:ext uri="{FF2B5EF4-FFF2-40B4-BE49-F238E27FC236}">
                <a16:creationId xmlns:a16="http://schemas.microsoft.com/office/drawing/2014/main" id="{70CC32C9-9C52-50A7-B071-C1E454215B81}"/>
              </a:ext>
            </a:extLst>
          </p:cNvPr>
          <p:cNvSpPr txBox="1">
            <a:spLocks/>
          </p:cNvSpPr>
          <p:nvPr/>
        </p:nvSpPr>
        <p:spPr>
          <a:xfrm>
            <a:off x="3897924" y="4028297"/>
            <a:ext cx="2582008" cy="434767"/>
          </a:xfrm>
          <a:prstGeom prst="rect">
            <a:avLst/>
          </a:prstGeo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 anchor="ctr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ZA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Assess progress</a:t>
            </a:r>
          </a:p>
        </p:txBody>
      </p:sp>
      <p:sp>
        <p:nvSpPr>
          <p:cNvPr id="7" name="Subtitle 3">
            <a:extLst>
              <a:ext uri="{FF2B5EF4-FFF2-40B4-BE49-F238E27FC236}">
                <a16:creationId xmlns:a16="http://schemas.microsoft.com/office/drawing/2014/main" id="{5BB96F7A-E8B7-A005-BB19-73E61B0CC5E7}"/>
              </a:ext>
            </a:extLst>
          </p:cNvPr>
          <p:cNvSpPr txBox="1">
            <a:spLocks/>
          </p:cNvSpPr>
          <p:nvPr/>
        </p:nvSpPr>
        <p:spPr>
          <a:xfrm>
            <a:off x="3897924" y="4545703"/>
            <a:ext cx="2582008" cy="434767"/>
          </a:xfrm>
          <a:prstGeom prst="rect">
            <a:avLst/>
          </a:prstGeo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 anchor="ctr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ZA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Recognize leaders</a:t>
            </a:r>
          </a:p>
        </p:txBody>
      </p:sp>
      <p:sp>
        <p:nvSpPr>
          <p:cNvPr id="9" name="Subtitle 3">
            <a:extLst>
              <a:ext uri="{FF2B5EF4-FFF2-40B4-BE49-F238E27FC236}">
                <a16:creationId xmlns:a16="http://schemas.microsoft.com/office/drawing/2014/main" id="{407C91E1-B4A4-3194-9E98-22458FE1EACC}"/>
              </a:ext>
            </a:extLst>
          </p:cNvPr>
          <p:cNvSpPr txBox="1">
            <a:spLocks/>
          </p:cNvSpPr>
          <p:nvPr/>
        </p:nvSpPr>
        <p:spPr>
          <a:xfrm>
            <a:off x="3897924" y="5063109"/>
            <a:ext cx="2582008" cy="434767"/>
          </a:xfrm>
          <a:prstGeom prst="rect">
            <a:avLst/>
          </a:prstGeo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 anchor="ctr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ZA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Service culture</a:t>
            </a:r>
          </a:p>
        </p:txBody>
      </p:sp>
      <p:sp>
        <p:nvSpPr>
          <p:cNvPr id="10" name="Subtitle 3">
            <a:extLst>
              <a:ext uri="{FF2B5EF4-FFF2-40B4-BE49-F238E27FC236}">
                <a16:creationId xmlns:a16="http://schemas.microsoft.com/office/drawing/2014/main" id="{90ED7853-C286-0A56-7B70-8C1AFA3F9AC1}"/>
              </a:ext>
            </a:extLst>
          </p:cNvPr>
          <p:cNvSpPr txBox="1">
            <a:spLocks/>
          </p:cNvSpPr>
          <p:nvPr/>
        </p:nvSpPr>
        <p:spPr>
          <a:xfrm>
            <a:off x="3897924" y="5580515"/>
            <a:ext cx="2582008" cy="434767"/>
          </a:xfrm>
          <a:prstGeom prst="rect">
            <a:avLst/>
          </a:prstGeo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 anchor="ctr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ZA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Enablers</a:t>
            </a:r>
          </a:p>
        </p:txBody>
      </p:sp>
      <p:sp>
        <p:nvSpPr>
          <p:cNvPr id="8" name="Subtitle 3">
            <a:extLst>
              <a:ext uri="{FF2B5EF4-FFF2-40B4-BE49-F238E27FC236}">
                <a16:creationId xmlns:a16="http://schemas.microsoft.com/office/drawing/2014/main" id="{4A8AA79D-C83D-282D-A16B-D29D48DD5FEA}"/>
              </a:ext>
            </a:extLst>
          </p:cNvPr>
          <p:cNvSpPr txBox="1">
            <a:spLocks/>
          </p:cNvSpPr>
          <p:nvPr/>
        </p:nvSpPr>
        <p:spPr>
          <a:xfrm>
            <a:off x="3931334" y="6097919"/>
            <a:ext cx="2582008" cy="434767"/>
          </a:xfrm>
          <a:prstGeom prst="rect">
            <a:avLst/>
          </a:prstGeo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 anchor="ctr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ZA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/>
              <a:t>Passion</a:t>
            </a:r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6074590D-9EA5-B8C6-5639-F49A478D17CF}"/>
              </a:ext>
            </a:extLst>
          </p:cNvPr>
          <p:cNvSpPr/>
          <p:nvPr/>
        </p:nvSpPr>
        <p:spPr>
          <a:xfrm>
            <a:off x="3174025" y="2487388"/>
            <a:ext cx="1236395" cy="3527894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6959B3-7182-8F95-D86E-8291EB718C28}"/>
              </a:ext>
            </a:extLst>
          </p:cNvPr>
          <p:cNvSpPr txBox="1"/>
          <p:nvPr/>
        </p:nvSpPr>
        <p:spPr>
          <a:xfrm>
            <a:off x="952113" y="4008547"/>
            <a:ext cx="2125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Time, Talent</a:t>
            </a:r>
          </a:p>
        </p:txBody>
      </p:sp>
      <p:sp>
        <p:nvSpPr>
          <p:cNvPr id="14" name="Plus Sign 13">
            <a:extLst>
              <a:ext uri="{FF2B5EF4-FFF2-40B4-BE49-F238E27FC236}">
                <a16:creationId xmlns:a16="http://schemas.microsoft.com/office/drawing/2014/main" id="{0A196E22-F7FE-DDCF-8D8C-CAEA10E9DC25}"/>
              </a:ext>
            </a:extLst>
          </p:cNvPr>
          <p:cNvSpPr/>
          <p:nvPr/>
        </p:nvSpPr>
        <p:spPr>
          <a:xfrm>
            <a:off x="3165226" y="6057898"/>
            <a:ext cx="545123" cy="523220"/>
          </a:xfrm>
          <a:prstGeom prst="mathPl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720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Hands coming together in circle">
            <a:extLst>
              <a:ext uri="{FF2B5EF4-FFF2-40B4-BE49-F238E27FC236}">
                <a16:creationId xmlns:a16="http://schemas.microsoft.com/office/drawing/2014/main" id="{AA8A1CBA-9BB5-2246-9F4B-98EAD7C9015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66C1DE0A-7865-466B-B5D7-781C92357026}"/>
              </a:ext>
            </a:extLst>
          </p:cNvPr>
          <p:cNvSpPr txBox="1"/>
          <p:nvPr/>
        </p:nvSpPr>
        <p:spPr>
          <a:xfrm>
            <a:off x="10040815" y="3160701"/>
            <a:ext cx="1820008" cy="2263491"/>
          </a:xfrm>
          <a:prstGeom prst="rect">
            <a:avLst/>
          </a:prstGeom>
          <a:noFill/>
        </p:spPr>
        <p:txBody>
          <a:bodyPr wrap="square" tIns="108000" bIns="0" rtlCol="0" anchor="ctr">
            <a:spAutoFit/>
          </a:bodyPr>
          <a:lstStyle/>
          <a:p>
            <a:pPr algn="ctr"/>
            <a:r>
              <a:rPr lang="en-US" sz="2800" b="1" spc="-1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Utah</a:t>
            </a:r>
          </a:p>
          <a:p>
            <a:pPr algn="ctr"/>
            <a:r>
              <a:rPr lang="en-US" sz="2800" b="1" i="0" spc="-1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Catholic</a:t>
            </a:r>
          </a:p>
          <a:p>
            <a:pPr algn="ctr"/>
            <a:r>
              <a:rPr lang="en-US" sz="2800" b="1" spc="-1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Conference</a:t>
            </a:r>
          </a:p>
          <a:p>
            <a:pPr algn="ctr"/>
            <a:endParaRPr lang="en-US" sz="2800" b="1" spc="-1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ctr"/>
            <a:r>
              <a:rPr lang="en-US" sz="2800" b="1" i="0" spc="-1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Se</a:t>
            </a:r>
            <a:r>
              <a:rPr lang="en-US" sz="2800" b="1" spc="-1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pt 2024</a:t>
            </a:r>
            <a:endParaRPr lang="en-US" sz="2800" b="0" i="0" spc="140" baseline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8" name="Title 13">
            <a:extLst>
              <a:ext uri="{FF2B5EF4-FFF2-40B4-BE49-F238E27FC236}">
                <a16:creationId xmlns:a16="http://schemas.microsoft.com/office/drawing/2014/main" id="{82C88CDA-4F18-BDAA-C1C2-A250DC1CF2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32760" y="1092647"/>
            <a:ext cx="3937000" cy="1013684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F4F523EB-81B8-D3BE-B057-FE20CF90B5C6}"/>
              </a:ext>
            </a:extLst>
          </p:cNvPr>
          <p:cNvSpPr txBox="1">
            <a:spLocks/>
          </p:cNvSpPr>
          <p:nvPr/>
        </p:nvSpPr>
        <p:spPr>
          <a:xfrm>
            <a:off x="6512559" y="5148499"/>
            <a:ext cx="2910342" cy="3168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/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Chuck Grahmann</a:t>
            </a:r>
          </a:p>
        </p:txBody>
      </p:sp>
      <p:pic>
        <p:nvPicPr>
          <p:cNvPr id="10" name="Graphic 9" descr="User" title="Icon - Presenter Name">
            <a:extLst>
              <a:ext uri="{FF2B5EF4-FFF2-40B4-BE49-F238E27FC236}">
                <a16:creationId xmlns:a16="http://schemas.microsoft.com/office/drawing/2014/main" id="{B707CE07-FEA5-2864-7024-0AB2A4CE6DF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60055" y="4006655"/>
            <a:ext cx="218900" cy="218900"/>
          </a:xfrm>
          <a:prstGeom prst="rect">
            <a:avLst/>
          </a:prstGeom>
        </p:spPr>
      </p:pic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0CE86F63-453D-CE92-BD8F-4EC363222A9C}"/>
              </a:ext>
            </a:extLst>
          </p:cNvPr>
          <p:cNvSpPr txBox="1">
            <a:spLocks/>
          </p:cNvSpPr>
          <p:nvPr/>
        </p:nvSpPr>
        <p:spPr>
          <a:xfrm>
            <a:off x="6512559" y="5497516"/>
            <a:ext cx="2910342" cy="3168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/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801 673 0238</a:t>
            </a:r>
          </a:p>
        </p:txBody>
      </p:sp>
      <p:pic>
        <p:nvPicPr>
          <p:cNvPr id="13" name="Graphic 12" descr="Smart Phone" title="Icon - Presenter Phone Number">
            <a:extLst>
              <a:ext uri="{FF2B5EF4-FFF2-40B4-BE49-F238E27FC236}">
                <a16:creationId xmlns:a16="http://schemas.microsoft.com/office/drawing/2014/main" id="{532CF750-95A3-748D-6337-AE66EFB718D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60055" y="4355103"/>
            <a:ext cx="218900" cy="218900"/>
          </a:xfrm>
          <a:prstGeom prst="rect">
            <a:avLst/>
          </a:prstGeom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770599D4-533E-AD3B-A5F4-47BD19CC5501}"/>
              </a:ext>
            </a:extLst>
          </p:cNvPr>
          <p:cNvSpPr txBox="1">
            <a:spLocks/>
          </p:cNvSpPr>
          <p:nvPr/>
        </p:nvSpPr>
        <p:spPr>
          <a:xfrm>
            <a:off x="6518533" y="5853866"/>
            <a:ext cx="2910342" cy="3168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/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cgrahmann1@gmail.com</a:t>
            </a:r>
          </a:p>
        </p:txBody>
      </p:sp>
      <p:pic>
        <p:nvPicPr>
          <p:cNvPr id="15" name="Graphic 14" descr="Envelope" title="Icon Presenter Email">
            <a:extLst>
              <a:ext uri="{FF2B5EF4-FFF2-40B4-BE49-F238E27FC236}">
                <a16:creationId xmlns:a16="http://schemas.microsoft.com/office/drawing/2014/main" id="{9F4AE4F0-17C2-F7FB-CF08-AB1FA3356B0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060055" y="4703551"/>
            <a:ext cx="218900" cy="218900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40A0B60-0917-3450-6C01-5ED0AF5E65A3}"/>
              </a:ext>
            </a:extLst>
          </p:cNvPr>
          <p:cNvSpPr txBox="1">
            <a:spLocks/>
          </p:cNvSpPr>
          <p:nvPr/>
        </p:nvSpPr>
        <p:spPr>
          <a:xfrm>
            <a:off x="6536903" y="6214954"/>
            <a:ext cx="2910342" cy="3168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/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St Thomas More Parish</a:t>
            </a:r>
          </a:p>
        </p:txBody>
      </p:sp>
      <p:pic>
        <p:nvPicPr>
          <p:cNvPr id="17" name="Graphic 16" descr="Link">
            <a:extLst>
              <a:ext uri="{FF2B5EF4-FFF2-40B4-BE49-F238E27FC236}">
                <a16:creationId xmlns:a16="http://schemas.microsoft.com/office/drawing/2014/main" id="{1BB58F5A-F21A-1B73-E980-22407BD189A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047112" y="5040763"/>
            <a:ext cx="244786" cy="244786"/>
          </a:xfrm>
          <a:prstGeom prst="rect">
            <a:avLst/>
          </a:prstGeom>
        </p:spPr>
      </p:pic>
      <p:sp>
        <p:nvSpPr>
          <p:cNvPr id="18" name="Subtitle 3">
            <a:extLst>
              <a:ext uri="{FF2B5EF4-FFF2-40B4-BE49-F238E27FC236}">
                <a16:creationId xmlns:a16="http://schemas.microsoft.com/office/drawing/2014/main" id="{3203EDBA-376A-A17F-3B2F-31B596844B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4706" y="2157601"/>
            <a:ext cx="3925054" cy="580921"/>
          </a:xfrm>
        </p:spPr>
        <p:txBody>
          <a:bodyPr/>
          <a:lstStyle/>
          <a:p>
            <a:r>
              <a:rPr lang="en-US" dirty="0"/>
              <a:t>Our Faith Moves Mountains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1580" y="5214151"/>
            <a:ext cx="3147194" cy="120032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Elizabeth Kirts   </a:t>
            </a:r>
          </a:p>
          <a:p>
            <a:r>
              <a:rPr lang="en-US" dirty="0">
                <a:solidFill>
                  <a:schemeClr val="bg1"/>
                </a:solidFill>
              </a:rPr>
              <a:t>801.556-6-5909</a:t>
            </a:r>
          </a:p>
          <a:p>
            <a:r>
              <a:rPr lang="en-US" dirty="0">
                <a:solidFill>
                  <a:schemeClr val="bg1"/>
                </a:solidFill>
                <a:hlinkClick r:id="rId11"/>
              </a:rPr>
              <a:t>Elizabeth.kirts@hsc.Utah.edu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St Thomas More Parish             </a:t>
            </a:r>
          </a:p>
        </p:txBody>
      </p:sp>
    </p:spTree>
    <p:extLst>
      <p:ext uri="{BB962C8B-B14F-4D97-AF65-F5344CB8AC3E}">
        <p14:creationId xmlns:p14="http://schemas.microsoft.com/office/powerpoint/2010/main" val="225473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ee photo schedule alarm clock time concept">
            <a:extLst>
              <a:ext uri="{FF2B5EF4-FFF2-40B4-BE49-F238E27FC236}">
                <a16:creationId xmlns:a16="http://schemas.microsoft.com/office/drawing/2014/main" id="{D6A57670-5E68-6D66-2401-54D601B30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354" y="961588"/>
            <a:ext cx="5255606" cy="3702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2869" y="787135"/>
            <a:ext cx="5472000" cy="5569707"/>
          </a:xfrm>
        </p:spPr>
        <p:txBody>
          <a:bodyPr anchor="t"/>
          <a:lstStyle/>
          <a:p>
            <a:pPr marL="0" indent="0">
              <a:buNone/>
            </a:pPr>
            <a:r>
              <a:rPr lang="en-US" sz="3200" dirty="0"/>
              <a:t>We are always seeking volunteers </a:t>
            </a:r>
            <a:r>
              <a:rPr lang="en-US" sz="2400" dirty="0"/>
              <a:t>– e.g. the time and talent of our members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Discuss an approach to build up volunteers and grow future leaders</a:t>
            </a:r>
          </a:p>
          <a:p>
            <a:pPr marL="266700" lvl="1" indent="0">
              <a:buNone/>
            </a:pPr>
            <a:r>
              <a:rPr lang="en-US" sz="2200" dirty="0"/>
              <a:t>Welcoming</a:t>
            </a:r>
          </a:p>
          <a:p>
            <a:pPr marL="266700" lvl="1" indent="0">
              <a:buNone/>
            </a:pPr>
            <a:r>
              <a:rPr lang="en-US" sz="2200" dirty="0"/>
              <a:t>The new opportunity</a:t>
            </a:r>
          </a:p>
          <a:p>
            <a:pPr marL="266700" lvl="1" indent="0">
              <a:buNone/>
            </a:pPr>
            <a:r>
              <a:rPr lang="en-US" sz="2200" dirty="0"/>
              <a:t>Assign a mentor</a:t>
            </a:r>
          </a:p>
          <a:p>
            <a:pPr marL="266700" lvl="1" indent="0">
              <a:buNone/>
            </a:pPr>
            <a:r>
              <a:rPr lang="en-US" sz="2200" dirty="0"/>
              <a:t>Assess progress</a:t>
            </a:r>
          </a:p>
          <a:p>
            <a:pPr marL="266700" lvl="1" indent="0">
              <a:buNone/>
            </a:pPr>
            <a:r>
              <a:rPr lang="en-US" sz="2200" dirty="0"/>
              <a:t>Recognize leaders</a:t>
            </a:r>
          </a:p>
          <a:p>
            <a:pPr marL="266700" lvl="1" indent="0">
              <a:buNone/>
            </a:pPr>
            <a:r>
              <a:rPr lang="en-US" sz="2200" dirty="0"/>
              <a:t>Service culture</a:t>
            </a:r>
          </a:p>
          <a:p>
            <a:pPr marL="266700" lvl="1" indent="0">
              <a:buNone/>
            </a:pPr>
            <a:r>
              <a:rPr lang="en-US" sz="2200" dirty="0"/>
              <a:t>Enablers</a:t>
            </a:r>
          </a:p>
          <a:p>
            <a:pPr marL="266700" lvl="1" indent="0">
              <a:buNone/>
            </a:pPr>
            <a:r>
              <a:rPr lang="en-US" sz="2200" dirty="0"/>
              <a:t>+ Passion!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48588" y="4664019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219D930-4E55-EFA2-6F18-51517364F37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Time, Talent </a:t>
            </a:r>
            <a:r>
              <a:rPr lang="en-US" dirty="0"/>
              <a:t>and Treasure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DE94F69-2283-6561-A375-4E1D03368903}"/>
              </a:ext>
            </a:extLst>
          </p:cNvPr>
          <p:cNvSpPr/>
          <p:nvPr/>
        </p:nvSpPr>
        <p:spPr>
          <a:xfrm>
            <a:off x="9775824" y="6331404"/>
            <a:ext cx="1984136" cy="5265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746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riendly office worker waving hand and saying hello, smiling say hi, greeting, making warm welcome and looking cheerful, standing against white wall">
            <a:extLst>
              <a:ext uri="{FF2B5EF4-FFF2-40B4-BE49-F238E27FC236}">
                <a16:creationId xmlns:a16="http://schemas.microsoft.com/office/drawing/2014/main" id="{8FE4156E-E8BB-A431-719A-E27457171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1" y="975946"/>
            <a:ext cx="6441118" cy="429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8100" y="1869795"/>
            <a:ext cx="6641900" cy="1124345"/>
          </a:xfrm>
        </p:spPr>
        <p:txBody>
          <a:bodyPr/>
          <a:lstStyle/>
          <a:p>
            <a:r>
              <a:rPr lang="en-US" dirty="0"/>
              <a:t>Welcome!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It starts with our first engagement at Mass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46984" y="3763648"/>
            <a:ext cx="5112975" cy="2428351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Greet everyone</a:t>
            </a:r>
          </a:p>
          <a:p>
            <a:pPr marL="0" indent="0">
              <a:buNone/>
            </a:pPr>
            <a:r>
              <a:rPr lang="en-US" sz="2400" dirty="0"/>
              <a:t>Seek out new &amp; old faces and learn their names</a:t>
            </a:r>
          </a:p>
          <a:p>
            <a:pPr marL="0" indent="0">
              <a:buNone/>
            </a:pPr>
            <a:r>
              <a:rPr lang="en-US" sz="2400" dirty="0"/>
              <a:t>Make me comfortable to be here</a:t>
            </a:r>
          </a:p>
          <a:p>
            <a:pPr marL="0" indent="0">
              <a:buNone/>
            </a:pPr>
            <a:r>
              <a:rPr lang="en-US" sz="2400" dirty="0"/>
              <a:t>How ‘I’ am treated</a:t>
            </a:r>
          </a:p>
          <a:p>
            <a:pPr marL="0" indent="0">
              <a:buNone/>
            </a:pPr>
            <a:r>
              <a:rPr lang="en-US" sz="2400" dirty="0"/>
              <a:t>“Those people are great”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098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 descr="Hand writing on post-it note">
            <a:extLst>
              <a:ext uri="{FF2B5EF4-FFF2-40B4-BE49-F238E27FC236}">
                <a16:creationId xmlns:a16="http://schemas.microsoft.com/office/drawing/2014/main" id="{7E468295-904F-0743-AD06-67DA21353B9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6096000" cy="6371351"/>
          </a:xfr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8100" y="1869795"/>
            <a:ext cx="6641626" cy="1124345"/>
          </a:xfrm>
        </p:spPr>
        <p:txBody>
          <a:bodyPr/>
          <a:lstStyle/>
          <a:p>
            <a:r>
              <a:rPr lang="en-US" dirty="0"/>
              <a:t>The new opportunity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I am interested in / I want to do…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Grab their phone number and email</a:t>
            </a:r>
          </a:p>
          <a:p>
            <a:pPr marL="0" indent="0">
              <a:buNone/>
            </a:pPr>
            <a:r>
              <a:rPr lang="en-US" sz="2400" dirty="0"/>
              <a:t>Ensure that someone WILL follow up</a:t>
            </a:r>
          </a:p>
          <a:p>
            <a:pPr marL="0" indent="0">
              <a:buNone/>
            </a:pPr>
            <a:r>
              <a:rPr lang="en-US" sz="2400" dirty="0"/>
              <a:t>They are excited - now</a:t>
            </a:r>
          </a:p>
          <a:p>
            <a:pPr marL="0" indent="0">
              <a:buNone/>
            </a:pPr>
            <a:r>
              <a:rPr lang="en-US" sz="2400" dirty="0"/>
              <a:t>Get them into a ministry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919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Women talking over cup of coffee. Female friends meeting in coffee shop, chat bubbles flat vector illustration. Friendship, communication">
            <a:extLst>
              <a:ext uri="{FF2B5EF4-FFF2-40B4-BE49-F238E27FC236}">
                <a16:creationId xmlns:a16="http://schemas.microsoft.com/office/drawing/2014/main" id="{7033B5ED-58C8-0DBF-3C65-D6874D0D0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71146"/>
            <a:ext cx="5468814" cy="454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8100" y="1869795"/>
            <a:ext cx="6641900" cy="1124345"/>
          </a:xfrm>
        </p:spPr>
        <p:txBody>
          <a:bodyPr/>
          <a:lstStyle/>
          <a:p>
            <a:r>
              <a:rPr lang="en-US" dirty="0"/>
              <a:t>Assign a mentor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Mentors should be knowledgeable and supportive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Get them to meetings</a:t>
            </a:r>
          </a:p>
          <a:p>
            <a:pPr marL="0" indent="0">
              <a:buNone/>
            </a:pPr>
            <a:r>
              <a:rPr lang="en-US" sz="2400" dirty="0"/>
              <a:t>Introduce them to key members</a:t>
            </a:r>
          </a:p>
          <a:p>
            <a:pPr marL="0" indent="0">
              <a:buNone/>
            </a:pPr>
            <a:r>
              <a:rPr lang="en-US" sz="2400" dirty="0"/>
              <a:t>Assign them to a group / a task</a:t>
            </a:r>
          </a:p>
          <a:p>
            <a:pPr marL="0" indent="0">
              <a:buNone/>
            </a:pPr>
            <a:r>
              <a:rPr lang="en-US" sz="2400" dirty="0"/>
              <a:t>Ask for feedback</a:t>
            </a:r>
          </a:p>
          <a:p>
            <a:pPr marL="0" indent="0">
              <a:buNone/>
            </a:pPr>
            <a:r>
              <a:rPr lang="en-US" sz="2400" dirty="0"/>
              <a:t>This is a period of evaluation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410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Woman working multitask activities">
            <a:extLst>
              <a:ext uri="{FF2B5EF4-FFF2-40B4-BE49-F238E27FC236}">
                <a16:creationId xmlns:a16="http://schemas.microsoft.com/office/drawing/2014/main" id="{7AC1E412-E701-8093-999A-78EC86739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" y="888022"/>
            <a:ext cx="5172091" cy="517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8100" y="1869795"/>
            <a:ext cx="6641900" cy="1124345"/>
          </a:xfrm>
        </p:spPr>
        <p:txBody>
          <a:bodyPr/>
          <a:lstStyle/>
          <a:p>
            <a:r>
              <a:rPr lang="en-US" dirty="0"/>
              <a:t>Assess progress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How are they feeling and doing?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Ensure good communication</a:t>
            </a:r>
          </a:p>
          <a:p>
            <a:pPr marL="0" indent="0">
              <a:buNone/>
            </a:pPr>
            <a:r>
              <a:rPr lang="en-US" sz="2400" dirty="0"/>
              <a:t>I can’t do much more at this time</a:t>
            </a:r>
          </a:p>
          <a:p>
            <a:pPr marL="0" indent="0">
              <a:buNone/>
            </a:pPr>
            <a:r>
              <a:rPr lang="en-US" sz="2400" dirty="0"/>
              <a:t>Tomorrow they may be ready for more</a:t>
            </a:r>
          </a:p>
          <a:p>
            <a:pPr marL="0" indent="0">
              <a:buNone/>
            </a:pPr>
            <a:r>
              <a:rPr lang="en-US" sz="2400" dirty="0"/>
              <a:t>Feedback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91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xcited businesswoman shaking fists">
            <a:extLst>
              <a:ext uri="{FF2B5EF4-FFF2-40B4-BE49-F238E27FC236}">
                <a16:creationId xmlns:a16="http://schemas.microsoft.com/office/drawing/2014/main" id="{949896B4-25BA-0FEE-2E42-EF2F2087E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6" y="766030"/>
            <a:ext cx="596265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8100" y="1869795"/>
            <a:ext cx="6641900" cy="1124345"/>
          </a:xfrm>
        </p:spPr>
        <p:txBody>
          <a:bodyPr/>
          <a:lstStyle/>
          <a:p>
            <a:r>
              <a:rPr lang="en-US" dirty="0"/>
              <a:t>Recognize leaders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Observe their early successes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Ensure recognition of their early wins</a:t>
            </a:r>
          </a:p>
          <a:p>
            <a:pPr marL="0" indent="0">
              <a:buNone/>
            </a:pPr>
            <a:r>
              <a:rPr lang="en-US" sz="2400" dirty="0"/>
              <a:t>Continue to mentor</a:t>
            </a:r>
          </a:p>
          <a:p>
            <a:pPr marL="0" indent="0">
              <a:buNone/>
            </a:pPr>
            <a:r>
              <a:rPr lang="en-US" sz="2400" dirty="0"/>
              <a:t>Offer them greater roles when ready</a:t>
            </a:r>
          </a:p>
          <a:p>
            <a:pPr marL="0" indent="0">
              <a:buNone/>
            </a:pPr>
            <a:r>
              <a:rPr lang="en-US" sz="2400" dirty="0"/>
              <a:t>Help them reach their highest potential</a:t>
            </a:r>
          </a:p>
          <a:p>
            <a:pPr marL="0" indent="0">
              <a:buNone/>
            </a:pPr>
            <a:r>
              <a:rPr lang="en-US" sz="2400" dirty="0"/>
              <a:t>Feedback</a:t>
            </a:r>
          </a:p>
          <a:p>
            <a:endParaRPr lang="en-US" sz="2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035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8100" y="1869795"/>
            <a:ext cx="6641900" cy="1124345"/>
          </a:xfrm>
        </p:spPr>
        <p:txBody>
          <a:bodyPr/>
          <a:lstStyle/>
          <a:p>
            <a:r>
              <a:rPr lang="en-US" dirty="0"/>
              <a:t>Service culture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You have got to ask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Consider a ministry fair</a:t>
            </a:r>
          </a:p>
          <a:p>
            <a:pPr marL="0" indent="0">
              <a:buNone/>
            </a:pPr>
            <a:r>
              <a:rPr lang="en-US" sz="2400" dirty="0"/>
              <a:t>Ask a friend</a:t>
            </a:r>
          </a:p>
          <a:p>
            <a:pPr marL="0" indent="0">
              <a:buNone/>
            </a:pPr>
            <a:r>
              <a:rPr lang="en-US" sz="2400" dirty="0"/>
              <a:t>Go get your next volunteer</a:t>
            </a:r>
          </a:p>
          <a:p>
            <a:pPr marL="0" indent="0">
              <a:buNone/>
            </a:pPr>
            <a:r>
              <a:rPr lang="en-US" sz="2400" dirty="0"/>
              <a:t>A previous ‘no’ can become a ‘yes’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170" name="Picture 2" descr="Lifestyle: people learning to make sushi">
            <a:extLst>
              <a:ext uri="{FF2B5EF4-FFF2-40B4-BE49-F238E27FC236}">
                <a16:creationId xmlns:a16="http://schemas.microsoft.com/office/drawing/2014/main" id="{B17509BD-A6EE-86C6-2DCB-76A3646EE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11" y="447675"/>
            <a:ext cx="3971925" cy="59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52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8100" y="1869795"/>
            <a:ext cx="6641900" cy="1124345"/>
          </a:xfrm>
        </p:spPr>
        <p:txBody>
          <a:bodyPr/>
          <a:lstStyle/>
          <a:p>
            <a:r>
              <a:rPr lang="en-US" dirty="0"/>
              <a:t>Enablers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Those who enable others to achieve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Who do I see about this?</a:t>
            </a:r>
          </a:p>
          <a:p>
            <a:pPr marL="0" indent="0">
              <a:buNone/>
            </a:pPr>
            <a:r>
              <a:rPr lang="en-US" sz="2400" dirty="0"/>
              <a:t>What resources do we have?</a:t>
            </a:r>
          </a:p>
          <a:p>
            <a:pPr marL="0" indent="0">
              <a:buNone/>
            </a:pPr>
            <a:r>
              <a:rPr lang="en-US" sz="2400" dirty="0"/>
              <a:t>I’m feeling resistance</a:t>
            </a:r>
            <a:endParaRPr lang="en-US" sz="2400" b="1" dirty="0"/>
          </a:p>
          <a:p>
            <a:pPr marL="0" indent="0">
              <a:buNone/>
            </a:pPr>
            <a:r>
              <a:rPr lang="en-US" sz="2400" dirty="0"/>
              <a:t>Ideal candidates – past ministry leaders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8194" name="Picture 2" descr="Woman assembling puzzle pieces concept illustration">
            <a:extLst>
              <a:ext uri="{FF2B5EF4-FFF2-40B4-BE49-F238E27FC236}">
                <a16:creationId xmlns:a16="http://schemas.microsoft.com/office/drawing/2014/main" id="{ECEAE15E-829D-2742-AB5E-C9CC68D82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62" y="447675"/>
            <a:ext cx="4295775" cy="59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72430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129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9">
      <a:majorFont>
        <a:latin typeface="Corbel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16411250_Bright business presentation_AAS_v3" id="{675E8371-EC70-4345-8B64-A71003B56298}" vid="{0F92AA19-00D6-4C71-B13F-219D7994A0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9d74604f-0a41-4c55-9240-d2ca2a2dbe2a" xsi:nil="true"/>
    <TaxCatchAll xmlns="54fe0d65-c6b6-4268-bbaa-803ea7cd9658" xsi:nil="true"/>
    <lcf76f155ced4ddcb4097134ff3c332f xmlns="9d74604f-0a41-4c55-9240-d2ca2a2dbe2a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CF74886735644880B6CAE3A536828E" ma:contentTypeVersion="18" ma:contentTypeDescription="Create a new document." ma:contentTypeScope="" ma:versionID="722702128a6490539f3c37ac91a40e9f">
  <xsd:schema xmlns:xsd="http://www.w3.org/2001/XMLSchema" xmlns:xs="http://www.w3.org/2001/XMLSchema" xmlns:p="http://schemas.microsoft.com/office/2006/metadata/properties" xmlns:ns2="9d74604f-0a41-4c55-9240-d2ca2a2dbe2a" xmlns:ns3="54fe0d65-c6b6-4268-bbaa-803ea7cd9658" targetNamespace="http://schemas.microsoft.com/office/2006/metadata/properties" ma:root="true" ma:fieldsID="b4ee40ca410891710e743fbd87478f9d" ns2:_="" ns3:_="">
    <xsd:import namespace="9d74604f-0a41-4c55-9240-d2ca2a2dbe2a"/>
    <xsd:import namespace="54fe0d65-c6b6-4268-bbaa-803ea7cd965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74604f-0a41-4c55-9240-d2ca2a2dbe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0000000-0000-0000-0000-000000000000" ma:termSetId="00000000-0000-0000-0000-00000000000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fe0d65-c6b6-4268-bbaa-803ea7cd965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207e66b-2748-41ef-b405-5d35ec1bba91}" ma:internalName="TaxCatchAll" ma:showField="CatchAllData" ma:web="54fe0d65-c6b6-4268-bbaa-803ea7cd965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F90D0D0-7C1D-47FF-A2F0-9937AA567A3D}">
  <ds:schemaRefs>
    <ds:schemaRef ds:uri="http://purl.org/dc/dcmitype/"/>
    <ds:schemaRef ds:uri="http://purl.org/dc/terms/"/>
    <ds:schemaRef ds:uri="http://purl.org/dc/elements/1.1/"/>
    <ds:schemaRef ds:uri="http://www.w3.org/XML/1998/namespace"/>
    <ds:schemaRef ds:uri="16c05727-aa75-4e4a-9b5f-8a80a1165891"/>
    <ds:schemaRef ds:uri="71af3243-3dd4-4a8d-8c0d-dd76da1f02a5"/>
    <ds:schemaRef ds:uri="230e9df3-be65-4c73-a93b-d1236ebd677e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B8E15EA0-2F38-456B-B156-038699A5D1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CCF4974-1DE1-4D1C-AFCC-E07DFDE5DA3B}"/>
</file>

<file path=docProps/app.xml><?xml version="1.0" encoding="utf-8"?>
<Properties xmlns="http://schemas.openxmlformats.org/officeDocument/2006/extended-properties" xmlns:vt="http://schemas.openxmlformats.org/officeDocument/2006/docPropsVTypes">
  <Template>Bright business presentation</Template>
  <TotalTime>392</TotalTime>
  <Words>529</Words>
  <Application>Microsoft Office PowerPoint</Application>
  <PresentationFormat>Widescreen</PresentationFormat>
  <Paragraphs>118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Candara</vt:lpstr>
      <vt:lpstr>Corbel</vt:lpstr>
      <vt:lpstr>Times New Roman</vt:lpstr>
      <vt:lpstr>Custom</vt:lpstr>
      <vt:lpstr>Time, Talent, and Passion</vt:lpstr>
      <vt:lpstr>PowerPoint Presentation</vt:lpstr>
      <vt:lpstr>Welcome!</vt:lpstr>
      <vt:lpstr>The new opportunity</vt:lpstr>
      <vt:lpstr>Assign a mentor</vt:lpstr>
      <vt:lpstr>Assess progress</vt:lpstr>
      <vt:lpstr>Recognize leaders</vt:lpstr>
      <vt:lpstr>Service culture</vt:lpstr>
      <vt:lpstr>Enablers</vt:lpstr>
      <vt:lpstr>Passion</vt:lpstr>
      <vt:lpstr>Time, Talent and Passion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Time, Talent and Passion</dc:title>
  <dc:creator>Chuck Grahmann</dc:creator>
  <cp:lastModifiedBy>Shannon Lee</cp:lastModifiedBy>
  <cp:revision>27</cp:revision>
  <dcterms:created xsi:type="dcterms:W3CDTF">2024-07-11T15:17:20Z</dcterms:created>
  <dcterms:modified xsi:type="dcterms:W3CDTF">2024-09-26T17:16:21Z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0x010100A6CF74886735644880B6CAE3A536828E</vt:lpwstr>
  </property>
</Properties>
</file>